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59" r:id="rId8"/>
    <p:sldId id="270" r:id="rId9"/>
    <p:sldId id="275" r:id="rId10"/>
    <p:sldId id="271" r:id="rId11"/>
    <p:sldId id="272" r:id="rId12"/>
    <p:sldId id="276" r:id="rId13"/>
    <p:sldId id="274" r:id="rId14"/>
    <p:sldId id="269" r:id="rId15"/>
    <p:sldId id="268" r:id="rId16"/>
    <p:sldId id="277" r:id="rId17"/>
    <p:sldId id="262" r:id="rId18"/>
    <p:sldId id="263" r:id="rId19"/>
    <p:sldId id="264" r:id="rId20"/>
  </p:sldIdLst>
  <p:sldSz cx="12192000" cy="6858000"/>
  <p:notesSz cx="6858000" cy="9144000"/>
  <p:embeddedFontLst>
    <p:embeddedFont>
      <p:font typeface="等线 Light" panose="02010600030101010101" charset="-122"/>
      <p:regular r:id="rId24"/>
    </p:embeddedFont>
    <p:embeddedFont>
      <p:font typeface="等线" panose="02010600030101010101" charset="-122"/>
      <p:regular r:id="rId25"/>
    </p:embeddedFont>
    <p:embeddedFont>
      <p:font typeface="Comic Sans MS" panose="030F0702030302020204" charset="0"/>
      <p:regular r:id="rId26"/>
      <p:bold r:id="rId27"/>
      <p:italic r:id="rId28"/>
      <p:boldItalic r:id="rId29"/>
    </p:embeddedFont>
    <p:embeddedFont>
      <p:font typeface="汉仪颜楷简" panose="00020600040101010101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4" y="35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DCADF-69D4-4A10-BD3D-F079F40742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C0A73-27CE-4AF9-8A84-D89F324BA8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C0A73-27CE-4AF9-8A84-D89F324BA8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C0A73-27CE-4AF9-8A84-D89F324BA8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C0A73-27CE-4AF9-8A84-D89F324BA8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C0A73-27CE-4AF9-8A84-D89F324BA8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CD463-17F6-4338-A15B-2A2918886A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C7442-662B-4BB5-9601-5F1CA4F10A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49" y="1471295"/>
            <a:ext cx="1918312" cy="16554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70" y="928243"/>
            <a:ext cx="1322360" cy="6338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51885" y="1091565"/>
            <a:ext cx="832040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latin typeface="Comic Sans MS" panose="030F0702030302020204" charset="0"/>
                <a:cs typeface="Comic Sans MS" panose="030F0702030302020204" charset="0"/>
              </a:rPr>
              <a:t>Does BERT Know </a:t>
            </a:r>
            <a:endParaRPr lang="zh-CN" altLang="en-US" sz="40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zh-CN" altLang="en-US" sz="4000">
                <a:solidFill>
                  <a:srgbClr val="F4B50A"/>
                </a:solidFill>
                <a:latin typeface="Comic Sans MS" panose="030F0702030302020204" charset="0"/>
                <a:cs typeface="Comic Sans MS" panose="030F0702030302020204" charset="0"/>
              </a:rPr>
              <a:t>Which Answer</a:t>
            </a:r>
            <a:endParaRPr lang="zh-CN" altLang="en-US" sz="4000">
              <a:solidFill>
                <a:srgbClr val="F4B50A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zh-CN" altLang="en-US" sz="4000">
                <a:solidFill>
                  <a:srgbClr val="F4B50A"/>
                </a:solidFill>
                <a:latin typeface="Comic Sans MS" panose="030F0702030302020204" charset="0"/>
                <a:cs typeface="Comic Sans MS" panose="030F0702030302020204" charset="0"/>
              </a:rPr>
              <a:t>Beyond the Question </a:t>
            </a:r>
            <a:endParaRPr lang="zh-CN" altLang="en-US" sz="4000">
              <a:solidFill>
                <a:srgbClr val="F4B50A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12200" y="1337945"/>
            <a:ext cx="435419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0">
                <a:solidFill>
                  <a:srgbClr val="F4B50A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?</a:t>
            </a:r>
            <a:endParaRPr lang="zh-CN" altLang="en-US" sz="10000">
              <a:solidFill>
                <a:srgbClr val="F4B50A"/>
              </a:solidFill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" y="6226298"/>
            <a:ext cx="3906979" cy="6320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84" y="6211057"/>
            <a:ext cx="1867205" cy="6320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710" y="6228715"/>
            <a:ext cx="1932305" cy="6483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0" y="5642610"/>
            <a:ext cx="106699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汉仪颜楷简" panose="00020600040101010101" charset="-122"/>
                <a:ea typeface="汉仪颜楷简" panose="00020600040101010101" charset="-122"/>
              </a:rPr>
              <a:t>翁诣轩，夏飞，夏茂晋，余强，黄金凤</a:t>
            </a:r>
            <a:endParaRPr lang="zh-CN" altLang="en-US" sz="3200"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11630" y="3029585"/>
            <a:ext cx="855916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National Laboratory of Pattern Recognition Institute of Automation,</a:t>
            </a:r>
            <a:endParaRPr lang="zh-CN" altLang="en-US" sz="1000"/>
          </a:p>
          <a:p>
            <a:pPr algn="ctr"/>
            <a:r>
              <a:rPr lang="zh-CN" altLang="en-US" sz="1000"/>
              <a:t>Chinese Academy Sciences,Beijing,100190,China，</a:t>
            </a:r>
            <a:endParaRPr lang="zh-CN" altLang="en-US" sz="1000"/>
          </a:p>
          <a:p>
            <a:pPr algn="ctr"/>
            <a:r>
              <a:rPr lang="zh-CN" altLang="en-US" sz="1000"/>
              <a:t>xiafei2020@ia.ac.cn,wengsyx@gamil.com,{shizhu.he,kliu,jzhao}@nlpr.ia.ac.cn</a:t>
            </a:r>
            <a:endParaRPr lang="zh-CN" altLang="en-US" sz="1000"/>
          </a:p>
          <a:p>
            <a:pPr algn="ctr"/>
            <a:r>
              <a:rPr lang="zh-CN" altLang="en-US" sz="1000"/>
              <a:t>School of Artificial Intelligence,University of Chinese Academy of Sciences,Beijing,100190,China</a:t>
            </a:r>
            <a:endParaRPr lang="zh-CN" altLang="en-US" sz="1000"/>
          </a:p>
          <a:p>
            <a:pPr algn="ctr"/>
            <a:r>
              <a:rPr lang="zh-CN" altLang="en-US" sz="1000"/>
              <a:t>Beijing Unisound Information Technology,Beijing100028，</a:t>
            </a:r>
            <a:endParaRPr lang="zh-CN" altLang="en-US" sz="1000"/>
          </a:p>
          <a:p>
            <a:pPr algn="ctr"/>
            <a:r>
              <a:rPr lang="zh-CN" altLang="en-US" sz="1000"/>
              <a:t>Chinaliushengping@unisound.com</a:t>
            </a:r>
            <a:endParaRPr lang="zh-CN" altLang="en-US" sz="1000"/>
          </a:p>
          <a:p>
            <a:pPr algn="ctr"/>
            <a:r>
              <a:rPr lang="zh-CN" altLang="en-US" sz="1000"/>
              <a:t>Qingbo Intelligence Technology Co.LTD,Hefei,China，{xiamaojin,yuqiang}@gsdata.cn</a:t>
            </a:r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518653" y="1381325"/>
            <a:ext cx="3227720" cy="1197620"/>
            <a:chOff x="4518653" y="1381325"/>
            <a:chExt cx="3227720" cy="119762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33703" y="366275"/>
              <a:ext cx="1197620" cy="322772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588165" y="1588663"/>
              <a:ext cx="1015663" cy="7829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cs typeface="+mn-ea"/>
                  <a:sym typeface="+mn-lt"/>
                </a:rPr>
                <a:t>叁</a:t>
              </a:r>
              <a:endParaRPr lang="zh-CN" altLang="en-US" sz="5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195520" y="2987517"/>
            <a:ext cx="3873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cs typeface="+mn-ea"/>
                <a:sym typeface="+mn-lt"/>
              </a:rPr>
              <a:t>请输入您的标题</a:t>
            </a:r>
            <a:endParaRPr lang="zh-CN" altLang="en-US" sz="4000" dirty="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" y="3187227"/>
            <a:ext cx="1537161" cy="15371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83155" y="3695403"/>
            <a:ext cx="6898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21444" y="1462943"/>
            <a:ext cx="6898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21444" y="1001278"/>
            <a:ext cx="236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082835" y="2053554"/>
            <a:ext cx="6660000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641135" y="3104663"/>
            <a:ext cx="6898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18151" y="2558179"/>
            <a:ext cx="236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702526" y="3712702"/>
            <a:ext cx="6660000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809568" y="4683093"/>
            <a:ext cx="6898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09568" y="4221428"/>
            <a:ext cx="236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70959" y="5273710"/>
            <a:ext cx="6660000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35" y="757651"/>
            <a:ext cx="1641560" cy="16415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87" y="2350954"/>
            <a:ext cx="1641560" cy="16415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15" y="3925603"/>
            <a:ext cx="1641560" cy="164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9531" y="1913457"/>
            <a:ext cx="2508779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13947" y="965955"/>
            <a:ext cx="3531831" cy="631336"/>
            <a:chOff x="726654" y="345885"/>
            <a:chExt cx="3531831" cy="631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654" y="345885"/>
              <a:ext cx="3531831" cy="63133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995258" y="424392"/>
              <a:ext cx="236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请输入您的标题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743900" y="1913457"/>
            <a:ext cx="2508779" cy="265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468316" y="965955"/>
            <a:ext cx="3531831" cy="631336"/>
            <a:chOff x="726654" y="345885"/>
            <a:chExt cx="3531831" cy="631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654" y="345885"/>
              <a:ext cx="3531831" cy="63133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95258" y="424392"/>
              <a:ext cx="236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请输入您的标题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3" y="573983"/>
            <a:ext cx="9990559" cy="603146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52721" y="1408950"/>
            <a:ext cx="6463308" cy="36023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33585" y="1408950"/>
            <a:ext cx="553998" cy="26251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74" y="3994558"/>
            <a:ext cx="1016726" cy="1016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518653" y="1381325"/>
            <a:ext cx="3227720" cy="1197620"/>
            <a:chOff x="4518653" y="1381325"/>
            <a:chExt cx="3227720" cy="119762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33703" y="366275"/>
              <a:ext cx="1197620" cy="322772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588165" y="1588663"/>
              <a:ext cx="1015663" cy="7829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cs typeface="+mn-ea"/>
                  <a:sym typeface="+mn-lt"/>
                </a:rPr>
                <a:t>肆</a:t>
              </a:r>
              <a:endParaRPr lang="zh-CN" altLang="en-US" sz="5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195520" y="2987517"/>
            <a:ext cx="3873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cs typeface="+mn-ea"/>
                <a:sym typeface="+mn-lt"/>
              </a:rPr>
              <a:t>请输入您的标题</a:t>
            </a:r>
            <a:endParaRPr lang="zh-CN" altLang="en-US" sz="4000" dirty="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" y="3187227"/>
            <a:ext cx="1537161" cy="15371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83155" y="3695403"/>
            <a:ext cx="6898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38133" y="876785"/>
            <a:ext cx="1637592" cy="1472996"/>
            <a:chOff x="1038133" y="1155985"/>
            <a:chExt cx="1637592" cy="147299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133" y="1155985"/>
              <a:ext cx="1637592" cy="147299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46969" y="1675515"/>
              <a:ext cx="677108" cy="5037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200" dirty="0">
                  <a:cs typeface="+mn-ea"/>
                  <a:sym typeface="+mn-lt"/>
                </a:rPr>
                <a:t>壹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38133" y="2234475"/>
            <a:ext cx="1637592" cy="1472996"/>
            <a:chOff x="1038133" y="1155985"/>
            <a:chExt cx="1637592" cy="147299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133" y="1155985"/>
              <a:ext cx="1637592" cy="1472996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546969" y="1675515"/>
              <a:ext cx="677108" cy="5037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200" dirty="0">
                  <a:cs typeface="+mn-ea"/>
                  <a:sym typeface="+mn-lt"/>
                </a:rPr>
                <a:t>贰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35541" y="3613910"/>
            <a:ext cx="1637592" cy="1472996"/>
            <a:chOff x="1038133" y="1155985"/>
            <a:chExt cx="1637592" cy="147299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133" y="1155985"/>
              <a:ext cx="1637592" cy="1472996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546969" y="1675515"/>
              <a:ext cx="677108" cy="5037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200" dirty="0">
                  <a:cs typeface="+mn-ea"/>
                  <a:sym typeface="+mn-lt"/>
                </a:rPr>
                <a:t>叁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516346" y="1568298"/>
            <a:ext cx="6898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16346" y="1151275"/>
            <a:ext cx="236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6346" y="2977205"/>
            <a:ext cx="6898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16346" y="2560182"/>
            <a:ext cx="236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16346" y="4345960"/>
            <a:ext cx="6898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6346" y="3928937"/>
            <a:ext cx="236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21" y="526619"/>
            <a:ext cx="998420" cy="9979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055656" y="1207105"/>
            <a:ext cx="2360457" cy="1705237"/>
            <a:chOff x="2516346" y="3678085"/>
            <a:chExt cx="2360457" cy="1705237"/>
          </a:xfrm>
        </p:grpSpPr>
        <p:sp>
          <p:nvSpPr>
            <p:cNvPr id="5" name="矩形 4"/>
            <p:cNvSpPr/>
            <p:nvPr/>
          </p:nvSpPr>
          <p:spPr>
            <a:xfrm>
              <a:off x="2516346" y="4213771"/>
              <a:ext cx="224411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cs typeface="+mn-ea"/>
                  <a:sym typeface="+mn-lt"/>
                </a:rPr>
                <a:t>请根据需要输入内容，你可以随意复制或者手动输入，并根据个人需要调整字体颜色及大小，内容行式不限。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16346" y="3678085"/>
              <a:ext cx="236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请输入您的标题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055656" y="3865383"/>
            <a:ext cx="2360457" cy="1705237"/>
            <a:chOff x="2516346" y="3678085"/>
            <a:chExt cx="2360457" cy="1705237"/>
          </a:xfrm>
        </p:grpSpPr>
        <p:sp>
          <p:nvSpPr>
            <p:cNvPr id="9" name="矩形 8"/>
            <p:cNvSpPr/>
            <p:nvPr/>
          </p:nvSpPr>
          <p:spPr>
            <a:xfrm>
              <a:off x="2516346" y="4213771"/>
              <a:ext cx="224411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cs typeface="+mn-ea"/>
                  <a:sym typeface="+mn-lt"/>
                </a:rPr>
                <a:t>请根据需要输入内容，你可以随意复制或者手动输入，并根据个人需要调整字体颜色及大小，内容行式不限。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16346" y="3678085"/>
              <a:ext cx="236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请输入您的标题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06281" y="1207105"/>
            <a:ext cx="2360457" cy="1705237"/>
            <a:chOff x="2516346" y="3678085"/>
            <a:chExt cx="2360457" cy="1705237"/>
          </a:xfrm>
        </p:grpSpPr>
        <p:sp>
          <p:nvSpPr>
            <p:cNvPr id="12" name="矩形 11"/>
            <p:cNvSpPr/>
            <p:nvPr/>
          </p:nvSpPr>
          <p:spPr>
            <a:xfrm>
              <a:off x="2516346" y="4213771"/>
              <a:ext cx="224411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cs typeface="+mn-ea"/>
                  <a:sym typeface="+mn-lt"/>
                </a:rPr>
                <a:t>请根据需要输入内容，你可以随意复制或者手动输入，并根据个人需要调整字体颜色及大小，内容行式不限。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16346" y="3678085"/>
              <a:ext cx="236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请输入您的标题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06280" y="3865383"/>
            <a:ext cx="2360457" cy="1705237"/>
            <a:chOff x="2516346" y="3678085"/>
            <a:chExt cx="2360457" cy="1705237"/>
          </a:xfrm>
        </p:grpSpPr>
        <p:sp>
          <p:nvSpPr>
            <p:cNvPr id="15" name="矩形 14"/>
            <p:cNvSpPr/>
            <p:nvPr/>
          </p:nvSpPr>
          <p:spPr>
            <a:xfrm>
              <a:off x="2516346" y="4213771"/>
              <a:ext cx="224411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cs typeface="+mn-ea"/>
                  <a:sym typeface="+mn-lt"/>
                </a:rPr>
                <a:t>请根据需要输入内容，你可以随意复制或者手动输入，并根据个人需要调整字体颜色及大小，内容行式不限。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516346" y="3678085"/>
              <a:ext cx="236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请输入您的标题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75" y="2041238"/>
            <a:ext cx="2472443" cy="2472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44710" y="1165110"/>
            <a:ext cx="1415772" cy="26251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谢谢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38932" y="2350573"/>
            <a:ext cx="1415772" cy="26251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观看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4" y="746876"/>
            <a:ext cx="3736131" cy="42288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98" y="453671"/>
            <a:ext cx="1571863" cy="1571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328" y="1661273"/>
            <a:ext cx="2571380" cy="26541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9865" y="721360"/>
            <a:ext cx="1118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任务及数据集介绍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585664" y="1705676"/>
            <a:ext cx="8655616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ts val="1200"/>
              </a:lnSpc>
              <a:spcBef>
                <a:spcPts val="1800"/>
              </a:spcBef>
              <a:spcAft>
                <a:spcPts val="800"/>
              </a:spcAft>
              <a:tabLst>
                <a:tab pos="266700" algn="l"/>
              </a:tabLst>
            </a:pPr>
            <a:endParaRPr lang="zh-CN" altLang="zh-CN" sz="18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本任务为面向中文电子病历的医疗实体识别任务。对于给定的一组电子病历纯文本文档，识别并抽取出与医学临床相关的实体提及，并将它们归类到预定义的疾病和诊断、影像检查、实验室检验、手术、药物以及解剖部位这六种实体类别。</a:t>
            </a:r>
            <a:endParaRPr lang="zh-CN" altLang="zh-CN" sz="1800" kern="10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7664" y="3429000"/>
            <a:ext cx="8473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algn="just"/>
            <a:r>
              <a:rPr lang="zh-CN" altLang="zh-CN" sz="1800" b="1" kern="10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数据集：</a:t>
            </a:r>
            <a:endParaRPr lang="zh-CN" altLang="zh-CN" sz="1800" kern="10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894715" indent="266700" algn="just"/>
            <a:r>
              <a:rPr lang="en-US" altLang="zh-CN" sz="1800" kern="10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labeled:   1050 </a:t>
            </a:r>
            <a:endParaRPr lang="zh-CN" altLang="zh-CN" sz="1800" kern="10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894715" indent="266700" algn="just"/>
            <a:r>
              <a:rPr lang="en-US" altLang="zh-CN" sz="1800" kern="10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unlabel:    1000</a:t>
            </a:r>
            <a:endParaRPr lang="en-US" altLang="zh-CN" sz="1800" kern="10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894715" indent="266700" algn="just"/>
            <a:r>
              <a:rPr lang="zh-CN" altLang="zh-CN" sz="1800" kern="10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词典：</a:t>
            </a:r>
            <a:r>
              <a:rPr lang="en-US" altLang="zh-CN" sz="1800" kern="10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4406</a:t>
            </a:r>
            <a:endParaRPr lang="zh-CN" altLang="zh-CN" sz="1800" kern="10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5664" y="1460125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任务定义：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518653" y="1381325"/>
            <a:ext cx="3227720" cy="1197620"/>
            <a:chOff x="4518653" y="1381325"/>
            <a:chExt cx="3227720" cy="119762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33703" y="366275"/>
              <a:ext cx="1197620" cy="322772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588165" y="1588663"/>
              <a:ext cx="1015663" cy="7829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cs typeface="+mn-ea"/>
                  <a:sym typeface="+mn-lt"/>
                </a:rPr>
                <a:t>壹</a:t>
              </a:r>
              <a:endParaRPr lang="zh-CN" altLang="en-US" sz="5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195520" y="2987517"/>
            <a:ext cx="3873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cs typeface="+mn-ea"/>
                <a:sym typeface="+mn-lt"/>
              </a:rPr>
              <a:t>请输入您的标题</a:t>
            </a:r>
            <a:endParaRPr lang="zh-CN" altLang="en-US" sz="4000" dirty="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" y="3187227"/>
            <a:ext cx="1537161" cy="15371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83155" y="3695403"/>
            <a:ext cx="6898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37" y="1369219"/>
            <a:ext cx="2243154" cy="12210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79102" y="1165110"/>
            <a:ext cx="3631763" cy="36023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6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</a:t>
            </a:r>
            <a:endParaRPr lang="zh-CN" altLang="en-US" sz="1600" dirty="0">
              <a:cs typeface="+mn-ea"/>
              <a:sym typeface="+mn-lt"/>
            </a:endParaRPr>
          </a:p>
          <a:p>
            <a:pPr algn="just">
              <a:lnSpc>
                <a:spcPct val="200000"/>
              </a:lnSpc>
            </a:pP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19416" y="1165110"/>
            <a:ext cx="553998" cy="26251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230723" y="3326541"/>
            <a:ext cx="1064000" cy="1221037"/>
            <a:chOff x="6241773" y="2084074"/>
            <a:chExt cx="2648400" cy="26484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1773" y="2084074"/>
              <a:ext cx="2648400" cy="26484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7055832" y="2694593"/>
              <a:ext cx="880999" cy="12210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100" dirty="0">
                  <a:cs typeface="+mn-ea"/>
                  <a:sym typeface="+mn-lt"/>
                </a:rPr>
                <a:t>中国风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019103" y="768893"/>
            <a:ext cx="4616207" cy="1081923"/>
            <a:chOff x="1019103" y="768893"/>
            <a:chExt cx="4616207" cy="108192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103" y="768893"/>
              <a:ext cx="4616207" cy="108192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368109" y="991181"/>
              <a:ext cx="22615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请输入标题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64815" y="2191767"/>
            <a:ext cx="8153983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6346" y="1462943"/>
            <a:ext cx="6898716" cy="1034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26504" y="932631"/>
            <a:ext cx="236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6346" y="3662786"/>
            <a:ext cx="6898716" cy="1034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26505" y="3132474"/>
            <a:ext cx="236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518653" y="1381325"/>
            <a:ext cx="3227720" cy="1197620"/>
            <a:chOff x="4518653" y="1381325"/>
            <a:chExt cx="3227720" cy="119762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33703" y="366275"/>
              <a:ext cx="1197620" cy="322772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588165" y="1588663"/>
              <a:ext cx="1015663" cy="7829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cs typeface="+mn-ea"/>
                  <a:sym typeface="+mn-lt"/>
                </a:rPr>
                <a:t>贰</a:t>
              </a:r>
              <a:endParaRPr lang="zh-CN" altLang="en-US" sz="5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195520" y="2987517"/>
            <a:ext cx="3873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cs typeface="+mn-ea"/>
                <a:sym typeface="+mn-lt"/>
              </a:rPr>
              <a:t>请输入您的标题</a:t>
            </a:r>
            <a:endParaRPr lang="zh-CN" altLang="en-US" sz="4000" dirty="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" y="3187227"/>
            <a:ext cx="1537161" cy="15371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83155" y="3695403"/>
            <a:ext cx="6898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46" y="509768"/>
            <a:ext cx="2551181" cy="36697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69240" y="1165110"/>
            <a:ext cx="2769989" cy="36023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</a:t>
            </a:r>
            <a:endParaRPr lang="zh-CN" altLang="en-US" sz="16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2241" y="1165110"/>
            <a:ext cx="553998" cy="26251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24741" y="1010012"/>
            <a:ext cx="2769989" cy="36023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</a:t>
            </a:r>
            <a:endParaRPr lang="zh-CN" altLang="en-US" sz="16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47742" y="1010012"/>
            <a:ext cx="553998" cy="26251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11271" y="1768038"/>
            <a:ext cx="5648241" cy="305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400" dirty="0">
                <a:cs typeface="+mn-ea"/>
                <a:sym typeface="+mn-lt"/>
              </a:rPr>
              <a:t>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请根据需要输入内容，你可以随意复制或者手动输入，并根据个人需要调整字体颜色及大小，内容行式不限。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88940" y="1215852"/>
            <a:ext cx="236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请输入您的标题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99" y="3115434"/>
            <a:ext cx="3339819" cy="3194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11" y="880347"/>
            <a:ext cx="923763" cy="797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44qbgmi">
      <a:majorFont>
        <a:latin typeface="等线 Light"/>
        <a:ea typeface="等线 Light"/>
        <a:cs typeface=""/>
      </a:majorFont>
      <a:minorFont>
        <a:latin typeface="等线 Light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2869</Words>
  <Application>WPS 演示</Application>
  <PresentationFormat>宽屏</PresentationFormat>
  <Paragraphs>147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等线 Light</vt:lpstr>
      <vt:lpstr>等线</vt:lpstr>
      <vt:lpstr>Calibri</vt:lpstr>
      <vt:lpstr>Arial Unicode MS</vt:lpstr>
      <vt:lpstr>汉仪青云简</vt:lpstr>
      <vt:lpstr>新宋体</vt:lpstr>
      <vt:lpstr>Bahnschrift SemiBold</vt:lpstr>
      <vt:lpstr>Cambria</vt:lpstr>
      <vt:lpstr>Comic Sans MS</vt:lpstr>
      <vt:lpstr>Corbel Light</vt:lpstr>
      <vt:lpstr>汉仪润圆-65简</vt:lpstr>
      <vt:lpstr>汉仪雅酷黑简</vt:lpstr>
      <vt:lpstr>汉仪尚巍手书简</vt:lpstr>
      <vt:lpstr>汉仪颜楷简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 贺</dc:creator>
  <cp:lastModifiedBy>翁诣轩</cp:lastModifiedBy>
  <cp:revision>28</cp:revision>
  <dcterms:created xsi:type="dcterms:W3CDTF">2019-12-29T15:06:00Z</dcterms:created>
  <dcterms:modified xsi:type="dcterms:W3CDTF">2021-09-10T13:30:38Z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v1.0_mb_ZDM2yQ9jLfse7c7ypK7VnA==</vt:lpwstr>
  </property>
  <property fmtid="{D5CDD505-2E9C-101B-9397-08002B2CF9AE}" pid="4" name="ICV">
    <vt:lpwstr>46E8AEC7107B415CA706E8FAD71F3AB3</vt:lpwstr>
  </property>
</Properties>
</file>